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47"/>
  </p:notesMasterIdLst>
  <p:handoutMasterIdLst>
    <p:handoutMasterId r:id="rId48"/>
  </p:handoutMasterIdLst>
  <p:sldIdLst>
    <p:sldId id="304" r:id="rId3"/>
    <p:sldId id="468" r:id="rId4"/>
    <p:sldId id="469" r:id="rId5"/>
    <p:sldId id="472" r:id="rId6"/>
    <p:sldId id="524" r:id="rId7"/>
    <p:sldId id="476" r:id="rId8"/>
    <p:sldId id="474" r:id="rId9"/>
    <p:sldId id="386" r:id="rId10"/>
    <p:sldId id="477" r:id="rId11"/>
    <p:sldId id="479" r:id="rId12"/>
    <p:sldId id="480" r:id="rId13"/>
    <p:sldId id="481" r:id="rId14"/>
    <p:sldId id="500" r:id="rId15"/>
    <p:sldId id="499" r:id="rId16"/>
    <p:sldId id="501" r:id="rId17"/>
    <p:sldId id="504" r:id="rId18"/>
    <p:sldId id="502" r:id="rId19"/>
    <p:sldId id="483" r:id="rId20"/>
    <p:sldId id="484" r:id="rId21"/>
    <p:sldId id="485" r:id="rId22"/>
    <p:sldId id="517" r:id="rId23"/>
    <p:sldId id="518" r:id="rId24"/>
    <p:sldId id="516" r:id="rId25"/>
    <p:sldId id="505" r:id="rId26"/>
    <p:sldId id="494" r:id="rId27"/>
    <p:sldId id="493" r:id="rId28"/>
    <p:sldId id="523" r:id="rId29"/>
    <p:sldId id="490" r:id="rId30"/>
    <p:sldId id="507" r:id="rId31"/>
    <p:sldId id="513" r:id="rId32"/>
    <p:sldId id="514" r:id="rId33"/>
    <p:sldId id="508" r:id="rId34"/>
    <p:sldId id="515" r:id="rId35"/>
    <p:sldId id="520" r:id="rId36"/>
    <p:sldId id="521" r:id="rId37"/>
    <p:sldId id="522" r:id="rId38"/>
    <p:sldId id="509" r:id="rId39"/>
    <p:sldId id="487" r:id="rId40"/>
    <p:sldId id="510" r:id="rId41"/>
    <p:sldId id="488" r:id="rId42"/>
    <p:sldId id="489" r:id="rId43"/>
    <p:sldId id="525" r:id="rId44"/>
    <p:sldId id="340" r:id="rId45"/>
    <p:sldId id="496" r:id="rId4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dikt Bunz" initials="BB" lastIdx="1" clrIdx="0">
    <p:extLst>
      <p:ext uri="{19B8F6BF-5375-455C-9EA6-DF929625EA0E}">
        <p15:presenceInfo xmlns:p15="http://schemas.microsoft.com/office/powerpoint/2012/main" userId="9921f5dc-ee53-48bb-b0e0-0fc5ec71e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3579"/>
  </p:normalViewPr>
  <p:slideViewPr>
    <p:cSldViewPr snapToGrid="0" snapToObjects="1">
      <p:cViewPr>
        <p:scale>
          <a:sx n="148" d="100"/>
          <a:sy n="148" d="100"/>
        </p:scale>
        <p:origin x="-34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MEGA/Research/Bitcoin%20research/bulletproofs/proofsiz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288</c:v>
                </c:pt>
                <c:pt idx="1">
                  <c:v>672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Sheet1!$D$2:$D$3</c:f>
              <c:numCache>
                <c:formatCode>General</c:formatCode>
                <c:ptCount val="2"/>
                <c:pt idx="0">
                  <c:v>188</c:v>
                </c:pt>
                <c:pt idx="1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Sheet1!$F$2:$F$3</c:f>
              <c:numCache>
                <c:formatCode>General</c:formatCode>
                <c:ptCount val="2"/>
                <c:pt idx="0">
                  <c:v>93</c:v>
                </c:pt>
                <c:pt idx="1">
                  <c:v>3909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ax val="9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288</c:v>
                </c:pt>
                <c:pt idx="1">
                  <c:v>672</c:v>
                </c:pt>
                <c:pt idx="2">
                  <c:v>736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93</c:v>
                </c:pt>
                <c:pt idx="1">
                  <c:v>3909</c:v>
                </c:pt>
                <c:pt idx="2">
                  <c:v>7785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0"/>
              <c:layout>
                <c:manualLayout>
                  <c:x val="0"/>
                  <c:y val="-3.37837837837839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288</c:v>
                </c:pt>
                <c:pt idx="1">
                  <c:v>672</c:v>
                </c:pt>
                <c:pt idx="2">
                  <c:v>736</c:v>
                </c:pt>
                <c:pt idx="3">
                  <c:v>800</c:v>
                </c:pt>
                <c:pt idx="4">
                  <c:v>800</c:v>
                </c:pt>
                <c:pt idx="5">
                  <c:v>864</c:v>
                </c:pt>
                <c:pt idx="6">
                  <c:v>864</c:v>
                </c:pt>
                <c:pt idx="7">
                  <c:v>864</c:v>
                </c:pt>
                <c:pt idx="8">
                  <c:v>864</c:v>
                </c:pt>
                <c:pt idx="9">
                  <c:v>928</c:v>
                </c:pt>
                <c:pt idx="10">
                  <c:v>928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Sheet1!$D$2:$D$12</c:f>
              <c:numCache>
                <c:formatCode>General</c:formatCode>
                <c:ptCount val="11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  <c:pt idx="3">
                  <c:v>188</c:v>
                </c:pt>
                <c:pt idx="4">
                  <c:v>188</c:v>
                </c:pt>
                <c:pt idx="5">
                  <c:v>188</c:v>
                </c:pt>
                <c:pt idx="6">
                  <c:v>188</c:v>
                </c:pt>
                <c:pt idx="7">
                  <c:v>188</c:v>
                </c:pt>
                <c:pt idx="8">
                  <c:v>188</c:v>
                </c:pt>
                <c:pt idx="9">
                  <c:v>188</c:v>
                </c:pt>
                <c:pt idx="10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Sheet1!$F$2:$F$12</c:f>
              <c:numCache>
                <c:formatCode>General</c:formatCode>
                <c:ptCount val="11"/>
                <c:pt idx="0">
                  <c:v>93</c:v>
                </c:pt>
                <c:pt idx="1">
                  <c:v>3909</c:v>
                </c:pt>
                <c:pt idx="2">
                  <c:v>7785</c:v>
                </c:pt>
                <c:pt idx="3">
                  <c:v>11662</c:v>
                </c:pt>
                <c:pt idx="4">
                  <c:v>15538</c:v>
                </c:pt>
                <c:pt idx="5">
                  <c:v>19415</c:v>
                </c:pt>
                <c:pt idx="6">
                  <c:v>23291</c:v>
                </c:pt>
                <c:pt idx="7">
                  <c:v>27168</c:v>
                </c:pt>
                <c:pt idx="8">
                  <c:v>31044</c:v>
                </c:pt>
                <c:pt idx="9">
                  <c:v>34920</c:v>
                </c:pt>
                <c:pt idx="10">
                  <c:v>38797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08-1043-8F10-FFCBC5188D2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EE3-8C4C-A488-686283F2CB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EE3-8C4C-A488-686283F2CB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EE3-8C4C-A488-686283F2CBB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EE3-8C4C-A488-686283F2CBB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EE3-8C4C-A488-686283F2CBB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EE3-8C4C-A488-686283F2CBB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EE3-8C4C-A488-686283F2CBB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EE3-8C4C-A488-686283F2CBBB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EE3-8C4C-A488-686283F2CBBB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EE3-8C4C-A488-686283F2CBBB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EE3-8C4C-A488-686283F2CBBB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EE3-8C4C-A488-686283F2CBBB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EE3-8C4C-A488-686283F2CBBB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A08-1043-8F10-FFCBC5188D24}"/>
                </c:ext>
              </c:extLst>
            </c:dLbl>
            <c:dLbl>
              <c:idx val="15"/>
              <c:layout>
                <c:manualLayout>
                  <c:x val="3.2982887984268979E-3"/>
                  <c:y val="4.0540540540540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EE3-8C4C-A488-686283F2CBBB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EE3-8C4C-A488-686283F2CBBB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EE3-8C4C-A488-686283F2CBBB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EE3-8C4C-A488-686283F2CBBB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EE3-8C4C-A488-686283F2CBBB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EE3-8C4C-A488-686283F2CBBB}"/>
                </c:ext>
              </c:extLst>
            </c:dLbl>
            <c:dLbl>
              <c:idx val="21"/>
              <c:layout>
                <c:manualLayout>
                  <c:x val="4.9474331976404676E-3"/>
                  <c:y val="3.37837837837837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EE3-8C4C-A488-686283F2CBBB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A08-1043-8F10-FFCBC5188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Sheet2!$B$2:$B$24</c:f>
              <c:numCache>
                <c:formatCode>General</c:formatCode>
                <c:ptCount val="23"/>
                <c:pt idx="0">
                  <c:v>416</c:v>
                </c:pt>
                <c:pt idx="1">
                  <c:v>480</c:v>
                </c:pt>
                <c:pt idx="2">
                  <c:v>544</c:v>
                </c:pt>
                <c:pt idx="3">
                  <c:v>608</c:v>
                </c:pt>
                <c:pt idx="4">
                  <c:v>672</c:v>
                </c:pt>
                <c:pt idx="5">
                  <c:v>736</c:v>
                </c:pt>
                <c:pt idx="6">
                  <c:v>800</c:v>
                </c:pt>
                <c:pt idx="7">
                  <c:v>864</c:v>
                </c:pt>
                <c:pt idx="8">
                  <c:v>928</c:v>
                </c:pt>
                <c:pt idx="9">
                  <c:v>992</c:v>
                </c:pt>
                <c:pt idx="10">
                  <c:v>1056</c:v>
                </c:pt>
                <c:pt idx="11">
                  <c:v>1120</c:v>
                </c:pt>
                <c:pt idx="12">
                  <c:v>1184</c:v>
                </c:pt>
                <c:pt idx="13">
                  <c:v>1248</c:v>
                </c:pt>
                <c:pt idx="14">
                  <c:v>1312</c:v>
                </c:pt>
                <c:pt idx="15">
                  <c:v>1376</c:v>
                </c:pt>
                <c:pt idx="16">
                  <c:v>1440</c:v>
                </c:pt>
                <c:pt idx="17">
                  <c:v>1504</c:v>
                </c:pt>
                <c:pt idx="18">
                  <c:v>1568</c:v>
                </c:pt>
                <c:pt idx="19">
                  <c:v>1632</c:v>
                </c:pt>
                <c:pt idx="20">
                  <c:v>1696</c:v>
                </c:pt>
                <c:pt idx="21">
                  <c:v>1760</c:v>
                </c:pt>
                <c:pt idx="22">
                  <c:v>1824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A08-1043-8F10-FFCBC5188D24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A08-1043-8F10-FFCBC5188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Sheet2!$C$2:$C$24</c:f>
              <c:numCache>
                <c:formatCode>General</c:formatCode>
                <c:ptCount val="23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  <c:pt idx="3">
                  <c:v>188</c:v>
                </c:pt>
                <c:pt idx="4">
                  <c:v>188</c:v>
                </c:pt>
                <c:pt idx="5">
                  <c:v>188</c:v>
                </c:pt>
                <c:pt idx="6">
                  <c:v>188</c:v>
                </c:pt>
                <c:pt idx="7">
                  <c:v>188</c:v>
                </c:pt>
                <c:pt idx="8">
                  <c:v>188</c:v>
                </c:pt>
                <c:pt idx="9">
                  <c:v>188</c:v>
                </c:pt>
                <c:pt idx="10">
                  <c:v>188</c:v>
                </c:pt>
                <c:pt idx="11">
                  <c:v>188</c:v>
                </c:pt>
                <c:pt idx="12">
                  <c:v>188</c:v>
                </c:pt>
                <c:pt idx="13">
                  <c:v>188</c:v>
                </c:pt>
                <c:pt idx="14">
                  <c:v>188</c:v>
                </c:pt>
                <c:pt idx="15">
                  <c:v>188</c:v>
                </c:pt>
                <c:pt idx="16">
                  <c:v>188</c:v>
                </c:pt>
                <c:pt idx="17">
                  <c:v>188</c:v>
                </c:pt>
                <c:pt idx="18">
                  <c:v>188</c:v>
                </c:pt>
                <c:pt idx="19">
                  <c:v>188</c:v>
                </c:pt>
                <c:pt idx="20">
                  <c:v>188</c:v>
                </c:pt>
                <c:pt idx="21">
                  <c:v>188</c:v>
                </c:pt>
                <c:pt idx="22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A08-1043-8F10-FFCBC5188D24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STARKs (Estimate from paper)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0"/>
              <c:layout>
                <c:manualLayout>
                  <c:x val="-1.6491443992134641E-3"/>
                  <c:y val="3.7162162162162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A08-1043-8F10-FFCBC5188D24}"/>
                </c:ext>
              </c:extLst>
            </c:dLbl>
            <c:dLbl>
              <c:idx val="2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A08-1043-8F10-FFCBC5188D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Sheet2!$D$2:$D$24</c:f>
              <c:numCache>
                <c:formatCode>0</c:formatCode>
                <c:ptCount val="23"/>
                <c:pt idx="0">
                  <c:v>210000</c:v>
                </c:pt>
                <c:pt idx="1">
                  <c:v>221176.4705882353</c:v>
                </c:pt>
                <c:pt idx="2">
                  <c:v>232352.9411764706</c:v>
                </c:pt>
                <c:pt idx="3">
                  <c:v>243529.41176470587</c:v>
                </c:pt>
                <c:pt idx="4">
                  <c:v>254705.88235294117</c:v>
                </c:pt>
                <c:pt idx="5">
                  <c:v>265882.35294117645</c:v>
                </c:pt>
                <c:pt idx="6">
                  <c:v>277058.82352941175</c:v>
                </c:pt>
                <c:pt idx="7">
                  <c:v>288235.29411764705</c:v>
                </c:pt>
                <c:pt idx="8">
                  <c:v>299411.76470588235</c:v>
                </c:pt>
                <c:pt idx="9">
                  <c:v>310588.23529411765</c:v>
                </c:pt>
                <c:pt idx="10">
                  <c:v>321764.70588235295</c:v>
                </c:pt>
                <c:pt idx="11">
                  <c:v>332941.17647058819</c:v>
                </c:pt>
                <c:pt idx="12">
                  <c:v>344117.6470588235</c:v>
                </c:pt>
                <c:pt idx="13">
                  <c:v>355294.1176470588</c:v>
                </c:pt>
                <c:pt idx="14">
                  <c:v>366470.5882352941</c:v>
                </c:pt>
                <c:pt idx="15">
                  <c:v>377647.0588235294</c:v>
                </c:pt>
                <c:pt idx="16">
                  <c:v>388823.5294117647</c:v>
                </c:pt>
                <c:pt idx="17">
                  <c:v>400000</c:v>
                </c:pt>
                <c:pt idx="18">
                  <c:v>411176.4705882353</c:v>
                </c:pt>
                <c:pt idx="19">
                  <c:v>422352.9411764706</c:v>
                </c:pt>
                <c:pt idx="20">
                  <c:v>433529.4117647059</c:v>
                </c:pt>
                <c:pt idx="21">
                  <c:v>444705.8823529412</c:v>
                </c:pt>
                <c:pt idx="22">
                  <c:v>455882.35294117645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A08-1043-8F10-FFCBC5188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872160"/>
        <c:axId val="97107808"/>
      </c:scatterChart>
      <c:valAx>
        <c:axId val="614872160"/>
        <c:scaling>
          <c:logBase val="2"/>
          <c:orientation val="minMax"/>
          <c:max val="50000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07808"/>
        <c:crosses val="autoZero"/>
        <c:crossBetween val="midCat"/>
        <c:majorUnit val="4"/>
      </c:valAx>
      <c:valAx>
        <c:axId val="97107808"/>
        <c:scaling>
          <c:logBase val="2"/>
          <c:orientation val="minMax"/>
          <c:max val="614400"/>
          <c:min val="1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72160"/>
        <c:crosses val="autoZero"/>
        <c:crossBetween val="midCat"/>
        <c:majorUnit val="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Verification time </a:t>
            </a:r>
            <a:r>
              <a:rPr lang="en-US" b="1" dirty="0"/>
              <a:t>small</a:t>
            </a:r>
            <a:r>
              <a:rPr lang="en-US" dirty="0"/>
              <a:t> circuits (</a:t>
            </a:r>
            <a:r>
              <a:rPr lang="en-US" dirty="0" err="1"/>
              <a:t>Rangeproof</a:t>
            </a:r>
            <a:r>
              <a:rPr lang="en-US" dirty="0"/>
              <a:t>) in </a:t>
            </a:r>
            <a:r>
              <a:rPr lang="en-US" dirty="0" err="1"/>
              <a:t>mus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hade val="86000"/>
                      <a:satMod val="140000"/>
                    </a:schemeClr>
                  </a:gs>
                  <a:gs pos="45000">
                    <a:schemeClr val="accent1">
                      <a:tint val="48000"/>
                      <a:satMod val="150000"/>
                    </a:schemeClr>
                  </a:gs>
                  <a:gs pos="100000">
                    <a:schemeClr val="accent1">
                      <a:tint val="28000"/>
                      <a:satMod val="16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dLbls>
            <c:dLbl>
              <c:idx val="3"/>
              <c:layout>
                <c:manualLayout>
                  <c:x val="0"/>
                  <c:y val="3.0405405405405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3B-2144-AE36-980B7C582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rnd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Sheet3!$A$2:$A$5</c:f>
              <c:numCache>
                <c:formatCode>General</c:formatCode>
                <c:ptCount val="4"/>
                <c:pt idx="0">
                  <c:v>1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</c:numCache>
            </c:numRef>
          </c:xVal>
          <c:yVal>
            <c:numRef>
              <c:f>Sheet3!$B$2:$B$5</c:f>
              <c:numCache>
                <c:formatCode>General</c:formatCode>
                <c:ptCount val="4"/>
                <c:pt idx="0">
                  <c:v>919</c:v>
                </c:pt>
                <c:pt idx="1">
                  <c:v>1437</c:v>
                </c:pt>
                <c:pt idx="2">
                  <c:v>2367</c:v>
                </c:pt>
                <c:pt idx="3">
                  <c:v>4180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3B-2144-AE36-980B7C582B3F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SNARK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50000"/>
                      <a:shade val="86000"/>
                      <a:satMod val="140000"/>
                    </a:schemeClr>
                  </a:gs>
                  <a:gs pos="45000">
                    <a:schemeClr val="accent2">
                      <a:tint val="48000"/>
                      <a:satMod val="150000"/>
                    </a:schemeClr>
                  </a:gs>
                  <a:gs pos="100000">
                    <a:schemeClr val="accent2">
                      <a:tint val="28000"/>
                      <a:satMod val="16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Sheet3!$A$2:$A$5</c:f>
              <c:numCache>
                <c:formatCode>General</c:formatCode>
                <c:ptCount val="4"/>
                <c:pt idx="0">
                  <c:v>1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</c:numCache>
            </c:numRef>
          </c:xVal>
          <c:yVal>
            <c:numRef>
              <c:f>Sheet3!$C$2:$C$5</c:f>
              <c:numCache>
                <c:formatCode>General</c:formatCode>
                <c:ptCount val="4"/>
                <c:pt idx="0">
                  <c:v>11000</c:v>
                </c:pt>
                <c:pt idx="1">
                  <c:v>11000</c:v>
                </c:pt>
                <c:pt idx="2">
                  <c:v>11000</c:v>
                </c:pt>
                <c:pt idx="3">
                  <c:v>11000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23B-2144-AE36-980B7C582B3F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STARK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tint val="50000"/>
                      <a:shade val="86000"/>
                      <a:satMod val="140000"/>
                    </a:schemeClr>
                  </a:gs>
                  <a:gs pos="45000">
                    <a:schemeClr val="accent3">
                      <a:tint val="48000"/>
                      <a:satMod val="150000"/>
                    </a:schemeClr>
                  </a:gs>
                  <a:gs pos="100000">
                    <a:schemeClr val="accent3">
                      <a:tint val="28000"/>
                      <a:satMod val="16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23B-2144-AE36-980B7C582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rnd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Sheet3!$A$2:$A$5</c:f>
              <c:numCache>
                <c:formatCode>General</c:formatCode>
                <c:ptCount val="4"/>
                <c:pt idx="0">
                  <c:v>1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</c:numCache>
            </c:numRef>
          </c:xVal>
          <c:yVal>
            <c:numRef>
              <c:f>Sheet3!$D$2:$D$5</c:f>
              <c:numCache>
                <c:formatCode>General</c:formatCode>
                <c:ptCount val="4"/>
                <c:pt idx="0">
                  <c:v>30000</c:v>
                </c:pt>
                <c:pt idx="1">
                  <c:v>31000</c:v>
                </c:pt>
                <c:pt idx="2">
                  <c:v>31000</c:v>
                </c:pt>
                <c:pt idx="3">
                  <c:v>31000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23B-2144-AE36-980B7C582B3F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Old Rangeproof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tint val="50000"/>
                      <a:shade val="86000"/>
                      <a:satMod val="140000"/>
                    </a:schemeClr>
                  </a:gs>
                  <a:gs pos="45000">
                    <a:schemeClr val="accent4">
                      <a:tint val="48000"/>
                      <a:satMod val="150000"/>
                    </a:schemeClr>
                  </a:gs>
                  <a:gs pos="100000">
                    <a:schemeClr val="accent4">
                      <a:tint val="28000"/>
                      <a:satMod val="16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marker>
          <c:dLbls>
            <c:dLbl>
              <c:idx val="3"/>
              <c:layout>
                <c:manualLayout>
                  <c:x val="0"/>
                  <c:y val="3.04054054054052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3B-2144-AE36-980B7C582B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rnd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Sheet3!$A$2:$A$5</c:f>
              <c:numCache>
                <c:formatCode>General</c:formatCode>
                <c:ptCount val="4"/>
                <c:pt idx="0">
                  <c:v>1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</c:numCache>
            </c:numRef>
          </c:xVal>
          <c:yVal>
            <c:numRef>
              <c:f>Sheet3!$E$2:$E$5</c:f>
              <c:numCache>
                <c:formatCode>General</c:formatCode>
                <c:ptCount val="4"/>
                <c:pt idx="0">
                  <c:v>1288</c:v>
                </c:pt>
                <c:pt idx="1">
                  <c:v>2576</c:v>
                </c:pt>
                <c:pt idx="2">
                  <c:v>5152</c:v>
                </c:pt>
                <c:pt idx="3">
                  <c:v>10304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23B-2144-AE36-980B7C582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074704"/>
        <c:axId val="101615312"/>
      </c:scatterChart>
      <c:valAx>
        <c:axId val="101074704"/>
        <c:scaling>
          <c:orientation val="minMax"/>
          <c:max val="64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615312"/>
        <c:crosses val="autoZero"/>
        <c:crossBetween val="midCat"/>
        <c:majorUnit val="4"/>
      </c:valAx>
      <c:valAx>
        <c:axId val="101615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7470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F9D3C6A-6801-7D4F-9910-F4A5C6914C32}" type="datetimeFigureOut">
              <a:rPr lang="en-US" altLang="x-none"/>
              <a:pPr/>
              <a:t>3/26/18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3C51A94-24E6-7840-A71F-AA21603DC62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5576222-7CE5-FD43-BF4D-EA168F8A3FF5}" type="datetimeFigureOut">
              <a:rPr lang="en-US" altLang="x-none"/>
              <a:pPr/>
              <a:t>3/26/18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100F23A-902F-CA48-B060-7F756F5AB28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 still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976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35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496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753615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6645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608DA2B2-69FB-F24E-828D-F639301E4116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5509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347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0245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6982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95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832904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7973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24422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96DE871D-4F1A-6042-9ECD-CFCB4626AB79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514444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5315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68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49994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2359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DDE4E8DE-3B43-7F40-8674-1C2D0D934B08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9EE57429-BD7D-4E44-8BD7-72C0988CA03E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22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0.png"/><Relationship Id="rId4" Type="http://schemas.openxmlformats.org/officeDocument/2006/relationships/image" Target="../media/image3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nford.edu/~buenz" TargetMode="External"/><Relationship Id="rId2" Type="http://schemas.openxmlformats.org/officeDocument/2006/relationships/hyperlink" Target="http://crypto.stanford.edu/bulletproofs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altLang="x-none" b="1" dirty="0">
                <a:latin typeface="Arial" charset="0"/>
                <a:ea typeface="ＭＳ Ｐゴシック" charset="-128"/>
              </a:rPr>
              <a:t>Bulletproofs</a:t>
            </a: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Benedikt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Bünz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 Jonathan Bootle, Dan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Boneh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</a:t>
            </a:r>
          </a:p>
          <a:p>
            <a:pPr marL="0" indent="0" eaLnBrk="1" hangingPunct="1"/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Andrew Poelstra, Pieter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Wuille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 Greg Maxwell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0109" y="2571750"/>
            <a:ext cx="8783782" cy="461963"/>
          </a:xfrm>
        </p:spPr>
        <p:txBody>
          <a:bodyPr/>
          <a:lstStyle/>
          <a:p>
            <a:r>
              <a:rPr lang="en-US" b="1" dirty="0"/>
              <a:t>Short Proofs for Confidential Transactions and More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3" y="113435"/>
            <a:ext cx="1432502" cy="1432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59" y="8948"/>
            <a:ext cx="1368281" cy="164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65" y="113436"/>
            <a:ext cx="2884401" cy="143250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/>
              <a:t>Concrete Range Proof using bit commitments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87175" y="2924889"/>
                <a:ext cx="3935539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c</m:t>
                    </m:r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32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  </m:t>
                    </m:r>
                    <m:r>
                      <a:rPr lang="en-US" sz="3200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75" y="2924889"/>
                <a:ext cx="3935539" cy="4810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26993" y="3594219"/>
                <a:ext cx="4308763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∈[0,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−1]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𝑐𝑜𝑚𝑚𝑖𝑡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∈[0,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993" y="3594219"/>
                <a:ext cx="4308763" cy="944746"/>
              </a:xfrm>
              <a:prstGeom prst="rect">
                <a:avLst/>
              </a:prstGeom>
              <a:blipFill rotWithShape="0">
                <a:blip r:embed="rId5"/>
                <a:stretch>
                  <a:fillRect t="-8387" b="-4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2092036" y="1359897"/>
                <a:ext cx="5181600" cy="1041216"/>
              </a:xfrm>
              <a:prstGeom prst="wedgeRectCallout">
                <a:avLst>
                  <a:gd name="adj1" fmla="val 17939"/>
                  <a:gd name="adj2" fmla="val 107741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𝑐𝑜𝑚𝑚𝑖𝑡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6" y="1359897"/>
                <a:ext cx="5181600" cy="1041216"/>
              </a:xfrm>
              <a:prstGeom prst="wedgeRectCallout">
                <a:avLst>
                  <a:gd name="adj1" fmla="val 17939"/>
                  <a:gd name="adj2" fmla="val 107741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8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range proofs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Based on Sigma-Protocols with Fiat-Shamir heuristic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Recent optimizations by Poelstra et al. 17 2x improvement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4kb for 64bit range proof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Linear in the bit-length of range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trusted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9073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What about other range proofs?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err="1"/>
              <a:t>Camenish</a:t>
            </a:r>
            <a:r>
              <a:rPr lang="en-US" dirty="0"/>
              <a:t> et al. 08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err="1"/>
              <a:t>Lipmaa</a:t>
            </a:r>
            <a:r>
              <a:rPr lang="en-US" dirty="0"/>
              <a:t> 03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Sub-linear/constant sized range proofs available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Not practical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Require trusted setup (Groups of unknown order).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87091" y="1385455"/>
                <a:ext cx="3616036" cy="69272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091" y="1385455"/>
                <a:ext cx="3616036" cy="6927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288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274"/>
            <a:ext cx="7707862" cy="488024"/>
          </a:xfrm>
        </p:spPr>
        <p:txBody>
          <a:bodyPr/>
          <a:lstStyle/>
          <a:p>
            <a:r>
              <a:rPr lang="en-US" dirty="0"/>
              <a:t>Preprocessing SNARKs (GGPR 13)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hort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426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2400641" y="2909455"/>
            <a:ext cx="4383742" cy="13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encrypted</a:t>
                </a:r>
              </a:p>
              <a:p>
                <a:r>
                  <a:rPr lang="en-US" dirty="0"/>
                  <a:t>answers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97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16157" y="2509802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Encrypted and reusable queries (long)</a:t>
            </a:r>
          </a:p>
        </p:txBody>
      </p:sp>
    </p:spTree>
    <p:extLst>
      <p:ext uri="{BB962C8B-B14F-4D97-AF65-F5344CB8AC3E}">
        <p14:creationId xmlns:p14="http://schemas.microsoft.com/office/powerpoint/2010/main" val="17864578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274"/>
            <a:ext cx="7707862" cy="488024"/>
          </a:xfrm>
        </p:spPr>
        <p:txBody>
          <a:bodyPr/>
          <a:lstStyle/>
          <a:p>
            <a:r>
              <a:rPr lang="en-US" dirty="0"/>
              <a:t>Preprocessing SNARKs with Trusted Setup (GGPR 13)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Compressed response: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0" y="841915"/>
            <a:ext cx="1159051" cy="1288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5975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Queries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1685365" y="1537447"/>
            <a:ext cx="860610" cy="106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31061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</a:t>
            </a:r>
          </a:p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Answers</a:t>
            </a:r>
          </a:p>
        </p:txBody>
      </p:sp>
      <p:cxnSp>
        <p:nvCxnSpPr>
          <p:cNvPr id="15" name="Straight Arrow Connector 14"/>
          <p:cNvCxnSpPr>
            <a:stCxn id="18" idx="3"/>
            <a:endCxn id="50" idx="1"/>
          </p:cNvCxnSpPr>
          <p:nvPr/>
        </p:nvCxnSpPr>
        <p:spPr>
          <a:xfrm>
            <a:off x="6559227" y="1537447"/>
            <a:ext cx="714486" cy="1062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encrypted</a:t>
                </a:r>
              </a:p>
              <a:p>
                <a:r>
                  <a:rPr lang="en-US" dirty="0"/>
                  <a:t>answers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97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51014" y="4186924"/>
            <a:ext cx="15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Proving slow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7804" y="2350790"/>
            <a:ext cx="15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Setup slow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6013" y="4202849"/>
            <a:ext cx="209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Verification 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hort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426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858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274"/>
            <a:ext cx="7707862" cy="488024"/>
          </a:xfrm>
        </p:spPr>
        <p:txBody>
          <a:bodyPr/>
          <a:lstStyle/>
          <a:p>
            <a:r>
              <a:rPr lang="en-US" dirty="0"/>
              <a:t>Preprocessing SNARK: Malicious Setup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Compressed response: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0" y="841915"/>
            <a:ext cx="1159051" cy="1288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5975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Queries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1685365" y="1537447"/>
            <a:ext cx="860610" cy="106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31061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</a:t>
            </a:r>
          </a:p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Answers</a:t>
            </a:r>
          </a:p>
        </p:txBody>
      </p:sp>
      <p:cxnSp>
        <p:nvCxnSpPr>
          <p:cNvPr id="15" name="Straight Arrow Connector 14"/>
          <p:cNvCxnSpPr>
            <a:stCxn id="18" idx="3"/>
            <a:endCxn id="50" idx="1"/>
          </p:cNvCxnSpPr>
          <p:nvPr/>
        </p:nvCxnSpPr>
        <p:spPr>
          <a:xfrm>
            <a:off x="6559227" y="1537447"/>
            <a:ext cx="714486" cy="1062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encrypted</a:t>
                </a:r>
              </a:p>
              <a:p>
                <a:r>
                  <a:rPr lang="en-US" dirty="0"/>
                  <a:t>answers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97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Shape 1084"/>
          <p:cNvPicPr preferRelativeResize="0"/>
          <p:nvPr/>
        </p:nvPicPr>
        <p:blipFill rotWithShape="1">
          <a:blip r:embed="rId7">
            <a:alphaModFix/>
          </a:blip>
          <a:srcRect r="75883"/>
          <a:stretch/>
        </p:blipFill>
        <p:spPr>
          <a:xfrm>
            <a:off x="3935763" y="171926"/>
            <a:ext cx="294624" cy="14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084"/>
          <p:cNvPicPr preferRelativeResize="0"/>
          <p:nvPr/>
        </p:nvPicPr>
        <p:blipFill rotWithShape="1">
          <a:blip r:embed="rId7">
            <a:alphaModFix/>
          </a:blip>
          <a:srcRect r="75883"/>
          <a:stretch/>
        </p:blipFill>
        <p:spPr>
          <a:xfrm flipH="1">
            <a:off x="4712922" y="171926"/>
            <a:ext cx="289385" cy="140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96236" y="2358029"/>
            <a:ext cx="28946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Can </a:t>
            </a:r>
            <a:r>
              <a:rPr lang="en-US"/>
              <a:t>create cheating proofs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hort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26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799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SNARKs for range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Short proofs (188 bytes) and </a:t>
                </a:r>
                <a:r>
                  <a:rPr lang="en-US" dirty="0" err="1"/>
                  <a:t>shortish</a:t>
                </a:r>
                <a:r>
                  <a:rPr lang="en-US" dirty="0"/>
                  <a:t> verification (10 </a:t>
                </a:r>
                <a:r>
                  <a:rPr lang="en-US" dirty="0" err="1"/>
                  <a:t>ms</a:t>
                </a:r>
                <a:r>
                  <a:rPr lang="en-US" dirty="0"/>
                  <a:t> not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s)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Publicly aggregatable through proof recursion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Prover overhead due to incompatibility with commitment function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Non-falsifiable assumptions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Trusted setup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45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60347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 with trusted setup in cryptocurrencies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charset="0"/>
              <a:buChar char="•"/>
            </a:pPr>
            <a:r>
              <a:rPr lang="en-US" dirty="0"/>
              <a:t>If subverted prover can create fake proofs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Undetectable -&gt; Undetectable inflation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Even the fear of undetectable inflation is dangerous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Can be alleviated through distributed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Expensive and difficult but done for </a:t>
            </a:r>
            <a:r>
              <a:rPr lang="en-US" dirty="0" err="1"/>
              <a:t>ZCash</a:t>
            </a: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Low flexibility: New functionality-&gt; New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HAWK: Every smart contract has a new setup</a:t>
            </a:r>
          </a:p>
        </p:txBody>
      </p:sp>
    </p:spTree>
    <p:extLst>
      <p:ext uri="{BB962C8B-B14F-4D97-AF65-F5344CB8AC3E}">
        <p14:creationId xmlns:p14="http://schemas.microsoft.com/office/powerpoint/2010/main" val="546336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CS-Proofs/STARKs?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7" y="908684"/>
            <a:ext cx="8063632" cy="3760297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dirty="0" err="1"/>
              <a:t>Micali</a:t>
            </a:r>
            <a:r>
              <a:rPr lang="en-US" dirty="0"/>
              <a:t> 01, Ben-</a:t>
            </a:r>
            <a:r>
              <a:rPr lang="en-US" dirty="0" err="1"/>
              <a:t>Sasson</a:t>
            </a:r>
            <a:r>
              <a:rPr lang="en-US" dirty="0"/>
              <a:t> et al. 17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Based on PCP theorem and Fiat-Shamir heuristic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trusted setup, log sized proofs and verifications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STARKs are somewhat practical CS-Proofs</a:t>
            </a:r>
          </a:p>
          <a:p>
            <a:pPr marL="0" lvl="1" indent="0">
              <a:buNone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&gt;200kb proof size, prover overhead is massive (130 GB Ram for 2</a:t>
            </a:r>
            <a:r>
              <a:rPr lang="en-US" baseline="30000" dirty="0"/>
              <a:t>16</a:t>
            </a:r>
            <a:r>
              <a:rPr lang="en-US" dirty="0"/>
              <a:t> circuit)</a:t>
            </a:r>
          </a:p>
        </p:txBody>
      </p:sp>
    </p:spTree>
    <p:extLst>
      <p:ext uri="{BB962C8B-B14F-4D97-AF65-F5344CB8AC3E}">
        <p14:creationId xmlns:p14="http://schemas.microsoft.com/office/powerpoint/2010/main" val="94934192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Bootle et al. 16: Log-sized proofs for Arithmetic Circuits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charset="0"/>
              <a:buChar char="•"/>
            </a:pPr>
            <a:r>
              <a:rPr lang="en-US" dirty="0"/>
              <a:t>Interactive multi-round protocol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Public coin (Verifier’s messages are random)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For arbitrary arithmetic circuits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Only discrete logarithm assumption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Proof size 6*log(n)+11 elements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Proving and Verifying is linear in the circuit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proofs on committed values (important for range proofs)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00255" y="1911927"/>
            <a:ext cx="2369127" cy="7481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much better for practical ranges</a:t>
            </a:r>
          </a:p>
        </p:txBody>
      </p:sp>
    </p:spTree>
    <p:extLst>
      <p:ext uri="{BB962C8B-B14F-4D97-AF65-F5344CB8AC3E}">
        <p14:creationId xmlns:p14="http://schemas.microsoft.com/office/powerpoint/2010/main" val="20097491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Bitcoin Transactions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57" y="847725"/>
            <a:ext cx="7986648" cy="3685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9768" y="2505757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2+0.0103≤ 0.5333+1.478</a:t>
            </a:r>
          </a:p>
        </p:txBody>
      </p:sp>
      <p:sp>
        <p:nvSpPr>
          <p:cNvPr id="5" name="Donut 4"/>
          <p:cNvSpPr/>
          <p:nvPr/>
        </p:nvSpPr>
        <p:spPr>
          <a:xfrm>
            <a:off x="949325" y="3997841"/>
            <a:ext cx="1676917" cy="414671"/>
          </a:xfrm>
          <a:prstGeom prst="donut">
            <a:avLst>
              <a:gd name="adj" fmla="val 61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2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Builds on Bootle et al. 16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Proofs on committed values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+9</m:t>
                    </m:r>
                  </m:oMath>
                </a14:m>
                <a:r>
                  <a:rPr lang="en-US" dirty="0"/>
                  <a:t> elements for the range proof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Fiat-Shamir heuristic to create a NIZK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Only discrete log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13</m:t>
                    </m:r>
                  </m:oMath>
                </a14:m>
                <a:r>
                  <a:rPr lang="en-US" dirty="0"/>
                  <a:t> elements for arithmetic circuit proof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45" t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2728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proof size (1 Range Proof)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23655470"/>
              </p:ext>
            </p:extLst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068321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proof size (2 Proofs)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887075683"/>
              </p:ext>
            </p:extLst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9385696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proof size (10 Proofs)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87133251"/>
              </p:ext>
            </p:extLst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76690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/>
              <a:t>Non-Interactive Zero Knowledge Proof of Knowledge (NIZK)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1" y="1504202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63360" y="3617039"/>
                <a:ext cx="192578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Victor checks small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60" y="3617039"/>
                <a:ext cx="1925782" cy="800219"/>
              </a:xfrm>
              <a:prstGeom prst="rect">
                <a:avLst/>
              </a:prstGeom>
              <a:blipFill rotWithShape="0">
                <a:blip r:embed="rId4"/>
                <a:stretch>
                  <a:fillRect l="-2848" t="-3788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743" y="3544225"/>
                <a:ext cx="2733432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Peggies create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without having to reveal secrets to each other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43" y="3544225"/>
                <a:ext cx="2733432" cy="1231106"/>
              </a:xfrm>
              <a:prstGeom prst="rect">
                <a:avLst/>
              </a:prstGeom>
              <a:blipFill rotWithShape="0">
                <a:blip r:embed="rId6"/>
                <a:stretch>
                  <a:fillRect l="-1782" r="-1559" b="-4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0" y="2091821"/>
            <a:ext cx="1358321" cy="13415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50" y="2119538"/>
            <a:ext cx="1358321" cy="1341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/>
              <p:cNvSpPr/>
              <p:nvPr/>
            </p:nvSpPr>
            <p:spPr>
              <a:xfrm>
                <a:off x="2408677" y="983673"/>
                <a:ext cx="4615578" cy="872836"/>
              </a:xfrm>
              <a:prstGeom prst="wedgeEllipseCallout">
                <a:avLst>
                  <a:gd name="adj1" fmla="val -48148"/>
                  <a:gd name="adj2" fmla="val 11646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commitments to values in some range</a:t>
                </a:r>
              </a:p>
            </p:txBody>
          </p:sp>
        </mc:Choice>
        <mc:Fallback xmlns="">
          <p:sp>
            <p:nvSpPr>
              <p:cNvPr id="4" name="Oval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77" y="983673"/>
                <a:ext cx="4615578" cy="872836"/>
              </a:xfrm>
              <a:prstGeom prst="wedgeEllipseCallout">
                <a:avLst>
                  <a:gd name="adj1" fmla="val -48148"/>
                  <a:gd name="adj2" fmla="val 116468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69040" y="3754582"/>
            <a:ext cx="2813031" cy="789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Trivial solution:</a:t>
            </a:r>
          </a:p>
          <a:p>
            <a:pPr algn="ctr"/>
            <a:r>
              <a:rPr lang="en-US" dirty="0"/>
              <a:t>Concatenate proofs</a:t>
            </a:r>
          </a:p>
        </p:txBody>
      </p:sp>
    </p:spTree>
    <p:extLst>
      <p:ext uri="{BB962C8B-B14F-4D97-AF65-F5344CB8AC3E}">
        <p14:creationId xmlns:p14="http://schemas.microsoft.com/office/powerpoint/2010/main" val="18188216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MPC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Custom MPC to generate proofs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Works if circuits are disjoint, e.g. n range proofs for n provers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Simply aggregate proofs in each round and compute Fiat-Shamir challenge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Either log(n) rounds and log(n) communication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Or 3 rounds and linear O(n)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760066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Confidential Transactions/Mimblewimble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charset="0"/>
              <a:buChar char="•"/>
            </a:pPr>
            <a:r>
              <a:rPr lang="en-US" dirty="0"/>
              <a:t>670 bytes instead of 4 KB per range proof (64 bit range)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Aggregation: Two range proofs 736 bytes vs. 8 KB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16 range proofs 928 bytes vs. 61KB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Doubling precision adds 64 bytes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UTXO set/Mimblewimble size: 17 GB vs 160 GB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Built in: simple CoinJoin protocol for combining confidential transactions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No unconditional soundness/ quantum soundness</a:t>
            </a:r>
          </a:p>
        </p:txBody>
      </p:sp>
    </p:spTree>
    <p:extLst>
      <p:ext uri="{BB962C8B-B14F-4D97-AF65-F5344CB8AC3E}">
        <p14:creationId xmlns:p14="http://schemas.microsoft.com/office/powerpoint/2010/main" val="15482113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FBC9-6BB9-FA4A-93B6-E9EA73BC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size for circuits vs. SNARKs/STARKs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C3BB6F-961A-9344-8E7B-6100AA527CD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16749386"/>
              </p:ext>
            </p:extLst>
          </p:nvPr>
        </p:nvGraphicFramePr>
        <p:xfrm>
          <a:off x="955675" y="847565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8E53479-5EFC-3844-B9C6-1BE2749E3339}"/>
              </a:ext>
            </a:extLst>
          </p:cNvPr>
          <p:cNvSpPr/>
          <p:nvPr/>
        </p:nvSpPr>
        <p:spPr>
          <a:xfrm>
            <a:off x="7071360" y="2324829"/>
            <a:ext cx="1889760" cy="4023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ZCash</a:t>
            </a:r>
            <a:r>
              <a:rPr lang="en-US" dirty="0"/>
              <a:t> old circuit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DC5C57-3720-2A4E-B6B7-4874C877510E}"/>
              </a:ext>
            </a:extLst>
          </p:cNvPr>
          <p:cNvSpPr/>
          <p:nvPr/>
        </p:nvSpPr>
        <p:spPr>
          <a:xfrm>
            <a:off x="5057833" y="2317372"/>
            <a:ext cx="1889760" cy="4023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ZCash</a:t>
            </a:r>
            <a:r>
              <a:rPr lang="en-US" dirty="0"/>
              <a:t> new circuit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D592C6-436C-BC42-9ADF-DC3CEF448CD7}"/>
              </a:ext>
            </a:extLst>
          </p:cNvPr>
          <p:cNvCxnSpPr>
            <a:cxnSpLocks/>
          </p:cNvCxnSpPr>
          <p:nvPr/>
        </p:nvCxnSpPr>
        <p:spPr>
          <a:xfrm>
            <a:off x="6369618" y="2675348"/>
            <a:ext cx="0" cy="479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84A01F-8579-CD46-B0BB-AE105F37D16D}"/>
              </a:ext>
            </a:extLst>
          </p:cNvPr>
          <p:cNvCxnSpPr>
            <a:cxnSpLocks/>
          </p:cNvCxnSpPr>
          <p:nvPr/>
        </p:nvCxnSpPr>
        <p:spPr>
          <a:xfrm>
            <a:off x="8167699" y="2727165"/>
            <a:ext cx="0" cy="3756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295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Proof Systems </a:t>
            </a:r>
            <a:r>
              <a:rPr lang="en-US"/>
              <a:t>(Oversimplified)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786037239"/>
                  </p:ext>
                </p:extLst>
              </p:nvPr>
            </p:nvGraphicFramePr>
            <p:xfrm>
              <a:off x="0" y="908050"/>
              <a:ext cx="9144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44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031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916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Proof</a:t>
                          </a:r>
                          <a:r>
                            <a:rPr lang="en-US" baseline="0" dirty="0"/>
                            <a:t> System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0" smtClean="0">
                                  <a:latin typeface="Cambria Math" charset="0"/>
                                </a:rPr>
                                <m:t>𝚺</m:t>
                              </m:r>
                            </m:oMath>
                          </a14:m>
                          <a:r>
                            <a:rPr lang="en-US" dirty="0"/>
                            <a:t>-Protocol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SNARKs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STARKs/CS-Proofs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Bulletproofs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Proof</a:t>
                          </a:r>
                          <a:r>
                            <a:rPr lang="en-US" baseline="0" dirty="0"/>
                            <a:t> 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Long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Short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Shortish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Short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FFTs (memory)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FFT </a:t>
                          </a:r>
                          <a:r>
                            <a:rPr lang="en-US" baseline="0" dirty="0">
                              <a:solidFill>
                                <a:srgbClr val="FFFF00"/>
                              </a:solidFill>
                            </a:rPr>
                            <a:t>(Big memory req.)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Multiexp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Verifier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Trusted Setup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Practical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Not Quite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Dlog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+ 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Pairing +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KoE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RO</a:t>
                          </a:r>
                          <a:r>
                            <a:rPr lang="en-US" baseline="0" dirty="0">
                              <a:solidFill>
                                <a:srgbClr val="00B050"/>
                              </a:solidFill>
                            </a:rPr>
                            <a:t> (Quantum secure)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Dlog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+ 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786037239"/>
                  </p:ext>
                </p:extLst>
              </p:nvPr>
            </p:nvGraphicFramePr>
            <p:xfrm>
              <a:off x="0" y="908050"/>
              <a:ext cx="9144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88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44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459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031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916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Proof</a:t>
                          </a:r>
                          <a:r>
                            <a:rPr lang="en-US" baseline="0" dirty="0"/>
                            <a:t> System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4138" t="-6897" r="-398276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SNARKs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STARKs/CS-Proofs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Bulletproofs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Proof</a:t>
                          </a:r>
                          <a:r>
                            <a:rPr lang="en-US" baseline="0" dirty="0"/>
                            <a:t> Size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Long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Short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Shortish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Short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Prover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FFTs (memory)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FFT </a:t>
                          </a:r>
                          <a:r>
                            <a:rPr lang="en-US" baseline="0" dirty="0">
                              <a:solidFill>
                                <a:srgbClr val="FFFF00"/>
                              </a:solidFill>
                            </a:rPr>
                            <a:t>(Big memory req.)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Multiexp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Verifier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Efficient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Linear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Trusted Setup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Required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No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Practical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Not Quite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Dlog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+ 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Pairing +</a:t>
                          </a:r>
                          <a:r>
                            <a:rPr lang="en-US" dirty="0" err="1">
                              <a:solidFill>
                                <a:srgbClr val="FF0000"/>
                              </a:solidFill>
                            </a:rPr>
                            <a:t>KoE</a:t>
                          </a:r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RO</a:t>
                          </a:r>
                          <a:r>
                            <a:rPr lang="en-US" baseline="0" dirty="0">
                              <a:solidFill>
                                <a:srgbClr val="00B050"/>
                              </a:solidFill>
                            </a:rPr>
                            <a:t> (Quantum secure)</a:t>
                          </a:r>
                          <a:endParaRPr 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Dlog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+ 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121467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Solvency Proofs (Dagher et al. 15)</a:t>
            </a:r>
          </a:p>
        </p:txBody>
      </p:sp>
      <p:pic>
        <p:nvPicPr>
          <p:cNvPr id="1026" name="Picture 2" descr="https://lh6.googleusercontent.com/jbkG70G78O6xI7hqMbMZwwHh8JmfQQ7ujywRP1qid9vtUSb8cun1Gdz_WSIHbJ63kOWDAkoxP9XVUeFEUBKQyC8mLhXL6ecG6Fu_opT2LiKlmktxP4OXipBvxuPcCneyD6hpO9cIEVU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6" y="847565"/>
            <a:ext cx="5638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55130" y="847564"/>
            <a:ext cx="2308860" cy="1404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Bulletproofs:</a:t>
            </a:r>
          </a:p>
          <a:p>
            <a:pPr algn="ctr"/>
            <a:r>
              <a:rPr lang="en-US" dirty="0"/>
              <a:t>62 MB instead of 18GB</a:t>
            </a:r>
          </a:p>
        </p:txBody>
      </p:sp>
    </p:spTree>
    <p:extLst>
      <p:ext uri="{BB962C8B-B14F-4D97-AF65-F5344CB8AC3E}">
        <p14:creationId xmlns:p14="http://schemas.microsoft.com/office/powerpoint/2010/main" val="18178765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a Bitcoin transaction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Signature Is Correct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Inputs are unspent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rgbClr val="0070C0"/>
                </a:solidFill>
              </a:rPr>
              <a:t>∑ </a:t>
            </a:r>
            <a:r>
              <a:rPr lang="en-US" sz="2600" dirty="0">
                <a:solidFill>
                  <a:srgbClr val="0070C0"/>
                </a:solidFill>
              </a:rPr>
              <a:t>(input values)   =   </a:t>
            </a:r>
            <a:r>
              <a:rPr lang="en-US" sz="2600" b="1" dirty="0">
                <a:solidFill>
                  <a:srgbClr val="0070C0"/>
                </a:solidFill>
              </a:rPr>
              <a:t>∑ </a:t>
            </a:r>
            <a:r>
              <a:rPr lang="en-US" sz="2600" dirty="0">
                <a:solidFill>
                  <a:srgbClr val="0070C0"/>
                </a:solidFill>
              </a:rPr>
              <a:t>(output values)   +  fee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0841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Smart Contracts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Short proofs for arbitrary computation (like SNARKs)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No trusted setup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Easy to adapt for arbitrary computation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BUT: verification is linear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Verifying </a:t>
                </a:r>
                <a:r>
                  <a:rPr lang="en-US" dirty="0" err="1"/>
                  <a:t>Zcash</a:t>
                </a:r>
                <a:r>
                  <a:rPr lang="en-US" dirty="0"/>
                  <a:t> transaction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Generating </a:t>
                </a:r>
                <a:r>
                  <a:rPr lang="en-US" dirty="0" err="1"/>
                  <a:t>Zcash</a:t>
                </a:r>
                <a:endParaRPr lang="en-US" dirty="0"/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Problem for slow Smart contracts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Refereed delegation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42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456423" y="238708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24343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Refereed model</a:t>
            </a:r>
          </a:p>
        </p:txBody>
      </p:sp>
      <p:sp>
        <p:nvSpPr>
          <p:cNvPr id="435" name="Shape 435"/>
          <p:cNvSpPr/>
          <p:nvPr/>
        </p:nvSpPr>
        <p:spPr>
          <a:xfrm>
            <a:off x="828424" y="1374625"/>
            <a:ext cx="494775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/>
              <a:t>V</a:t>
            </a:r>
            <a:r>
              <a:rPr lang="en-US" sz="1000" baseline="-25000" dirty="0"/>
              <a:t>1</a:t>
            </a:r>
            <a:endParaRPr lang="en" sz="1000" dirty="0"/>
          </a:p>
        </p:txBody>
      </p:sp>
      <p:sp>
        <p:nvSpPr>
          <p:cNvPr id="436" name="Shape 436"/>
          <p:cNvSpPr/>
          <p:nvPr/>
        </p:nvSpPr>
        <p:spPr>
          <a:xfrm>
            <a:off x="1804560" y="1374625"/>
            <a:ext cx="467396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000"/>
              <a:t>V</a:t>
            </a:r>
            <a:r>
              <a:rPr lang="en-US" sz="1000" baseline="-25000"/>
              <a:t>2</a:t>
            </a:r>
            <a:endParaRPr lang="en" sz="1000" dirty="0"/>
          </a:p>
        </p:txBody>
      </p:sp>
      <p:sp>
        <p:nvSpPr>
          <p:cNvPr id="437" name="Shape 437"/>
          <p:cNvSpPr/>
          <p:nvPr/>
        </p:nvSpPr>
        <p:spPr>
          <a:xfrm>
            <a:off x="2918388" y="1374625"/>
            <a:ext cx="466582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/>
              <a:t>V</a:t>
            </a:r>
            <a:r>
              <a:rPr lang="en-US" sz="1000" baseline="-25000"/>
              <a:t>3</a:t>
            </a:r>
            <a:endParaRPr lang="en" sz="1000" dirty="0"/>
          </a:p>
        </p:txBody>
      </p:sp>
      <p:sp>
        <p:nvSpPr>
          <p:cNvPr id="438" name="Shape 438"/>
          <p:cNvSpPr/>
          <p:nvPr/>
        </p:nvSpPr>
        <p:spPr>
          <a:xfrm>
            <a:off x="3971019" y="1374625"/>
            <a:ext cx="406200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" sz="1000" dirty="0"/>
          </a:p>
        </p:txBody>
      </p:sp>
      <p:sp>
        <p:nvSpPr>
          <p:cNvPr id="439" name="Shape 439"/>
          <p:cNvSpPr/>
          <p:nvPr/>
        </p:nvSpPr>
        <p:spPr>
          <a:xfrm>
            <a:off x="4888736" y="1374625"/>
            <a:ext cx="541115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 err="1"/>
              <a:t>V</a:t>
            </a:r>
            <a:r>
              <a:rPr lang="en-US" sz="1000" baseline="-25000" dirty="0" err="1"/>
              <a:t>n</a:t>
            </a:r>
            <a:r>
              <a:rPr lang="en-US" sz="1000" baseline="-25000" dirty="0"/>
              <a:t>/2</a:t>
            </a:r>
            <a:endParaRPr lang="en" sz="1000" dirty="0"/>
          </a:p>
        </p:txBody>
      </p:sp>
      <p:sp>
        <p:nvSpPr>
          <p:cNvPr id="440" name="Shape 440"/>
          <p:cNvSpPr/>
          <p:nvPr/>
        </p:nvSpPr>
        <p:spPr>
          <a:xfrm>
            <a:off x="6076282" y="1374625"/>
            <a:ext cx="406200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" sz="1000" dirty="0"/>
          </a:p>
        </p:txBody>
      </p:sp>
      <p:sp>
        <p:nvSpPr>
          <p:cNvPr id="441" name="Shape 441"/>
          <p:cNvSpPr/>
          <p:nvPr/>
        </p:nvSpPr>
        <p:spPr>
          <a:xfrm>
            <a:off x="7082575" y="1379888"/>
            <a:ext cx="452539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/>
              <a:t>V</a:t>
            </a:r>
            <a:r>
              <a:rPr lang="en-US" sz="1000" baseline="-25000"/>
              <a:t>n</a:t>
            </a:r>
            <a:endParaRPr lang="e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Shape 442"/>
              <p:cNvSpPr txBox="1"/>
              <p:nvPr/>
            </p:nvSpPr>
            <p:spPr>
              <a:xfrm>
                <a:off x="363525" y="1407475"/>
                <a:ext cx="256800" cy="28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" dirty="0"/>
              </a:p>
            </p:txBody>
          </p:sp>
        </mc:Choice>
        <mc:Fallback xmlns="">
          <p:sp>
            <p:nvSpPr>
              <p:cNvPr id="442" name="Shape 4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25" y="1407475"/>
                <a:ext cx="256800" cy="280200"/>
              </a:xfrm>
              <a:prstGeom prst="rect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3" name="Shape 443"/>
          <p:cNvSpPr txBox="1"/>
          <p:nvPr/>
        </p:nvSpPr>
        <p:spPr>
          <a:xfrm>
            <a:off x="8016474" y="1369363"/>
            <a:ext cx="516901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0,1</a:t>
            </a:r>
            <a:endParaRPr lang="en" dirty="0"/>
          </a:p>
        </p:txBody>
      </p:sp>
      <p:cxnSp>
        <p:nvCxnSpPr>
          <p:cNvPr id="444" name="Shape 444"/>
          <p:cNvCxnSpPr>
            <a:stCxn id="442" idx="3"/>
            <a:endCxn id="435" idx="2"/>
          </p:cNvCxnSpPr>
          <p:nvPr/>
        </p:nvCxnSpPr>
        <p:spPr>
          <a:xfrm>
            <a:off x="620325" y="1547575"/>
            <a:ext cx="208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5" name="Shape 445"/>
          <p:cNvCxnSpPr/>
          <p:nvPr/>
        </p:nvCxnSpPr>
        <p:spPr>
          <a:xfrm>
            <a:off x="7609500" y="1542313"/>
            <a:ext cx="4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>
            <a:stCxn id="435" idx="6"/>
            <a:endCxn id="436" idx="2"/>
          </p:cNvCxnSpPr>
          <p:nvPr/>
        </p:nvCxnSpPr>
        <p:spPr>
          <a:xfrm>
            <a:off x="1323199" y="1547575"/>
            <a:ext cx="4813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36" idx="6"/>
            <a:endCxn id="437" idx="2"/>
          </p:cNvCxnSpPr>
          <p:nvPr/>
        </p:nvCxnSpPr>
        <p:spPr>
          <a:xfrm>
            <a:off x="2271956" y="1547575"/>
            <a:ext cx="64643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8" name="Shape 448"/>
          <p:cNvCxnSpPr>
            <a:stCxn id="437" idx="6"/>
            <a:endCxn id="438" idx="2"/>
          </p:cNvCxnSpPr>
          <p:nvPr/>
        </p:nvCxnSpPr>
        <p:spPr>
          <a:xfrm>
            <a:off x="3384970" y="1547575"/>
            <a:ext cx="58604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0" name="Shape 450"/>
          <p:cNvCxnSpPr>
            <a:stCxn id="439" idx="6"/>
            <a:endCxn id="440" idx="2"/>
          </p:cNvCxnSpPr>
          <p:nvPr/>
        </p:nvCxnSpPr>
        <p:spPr>
          <a:xfrm>
            <a:off x="5429851" y="1547575"/>
            <a:ext cx="64643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1" name="Shape 451"/>
          <p:cNvSpPr txBox="1"/>
          <p:nvPr/>
        </p:nvSpPr>
        <p:spPr>
          <a:xfrm>
            <a:off x="6675363" y="1369375"/>
            <a:ext cx="532800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380600" y="440650"/>
            <a:ext cx="4467000" cy="58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[Canetti,Riva, Rothblum, 2011]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Shape 455"/>
              <p:cNvSpPr/>
              <p:nvPr/>
            </p:nvSpPr>
            <p:spPr>
              <a:xfrm>
                <a:off x="828425" y="2275900"/>
                <a:ext cx="6818550" cy="673650"/>
              </a:xfrm>
              <a:prstGeom prst="flowChartManualOperation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" dirty="0"/>
                  <a:t>Send to </a:t>
                </a:r>
                <a:r>
                  <a:rPr lang="en-US" dirty="0"/>
                  <a:t>Smart Contract</a:t>
                </a:r>
                <a:r>
                  <a:rPr lang="en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/2</a:t>
                </a:r>
                <a:endParaRPr lang="en" dirty="0"/>
              </a:p>
            </p:txBody>
          </p:sp>
        </mc:Choice>
        <mc:Fallback xmlns="">
          <p:sp>
            <p:nvSpPr>
              <p:cNvPr id="455" name="Shape 4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25" y="2275900"/>
                <a:ext cx="6818550" cy="673650"/>
              </a:xfrm>
              <a:prstGeom prst="flowChartManualOperation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hape 456"/>
          <p:cNvCxnSpPr/>
          <p:nvPr/>
        </p:nvCxnSpPr>
        <p:spPr>
          <a:xfrm>
            <a:off x="2634663" y="1619963"/>
            <a:ext cx="387600" cy="5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8" name="Shape 458"/>
          <p:cNvCxnSpPr/>
          <p:nvPr/>
        </p:nvCxnSpPr>
        <p:spPr>
          <a:xfrm flipH="1">
            <a:off x="7082575" y="1747875"/>
            <a:ext cx="846600" cy="4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9" name="Shape 459"/>
          <p:cNvCxnSpPr/>
          <p:nvPr/>
        </p:nvCxnSpPr>
        <p:spPr>
          <a:xfrm>
            <a:off x="628125" y="1866225"/>
            <a:ext cx="509700" cy="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0" name="Shape 460"/>
          <p:cNvCxnSpPr/>
          <p:nvPr/>
        </p:nvCxnSpPr>
        <p:spPr>
          <a:xfrm>
            <a:off x="4136838" y="3055963"/>
            <a:ext cx="144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Shape 462"/>
              <p:cNvSpPr txBox="1"/>
              <p:nvPr/>
            </p:nvSpPr>
            <p:spPr>
              <a:xfrm>
                <a:off x="166563" y="2836524"/>
                <a:ext cx="6775200" cy="1998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" u="sng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Challenge protocol: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Prover claims 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is correct, i.e. V(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)=1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Lay out verification circuit and name the </a:t>
                </a:r>
                <a:r>
                  <a:rPr lang="en" dirty="0" err="1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ith</a:t>
                </a: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gate V</a:t>
                </a:r>
                <a:r>
                  <a:rPr lang="en" baseline="-250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Challenger claims 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  <m:r>
                      <a:rPr lang="en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is invalid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Binary search to find divergence point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-317500" rtl="0">
                  <a:lnSpc>
                    <a:spcPct val="115000"/>
                  </a:lnSpc>
                  <a:spcBef>
                    <a:spcPts val="0"/>
                  </a:spcBef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Smart verifies final gate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0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462" name="Shape 4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3" y="2836524"/>
                <a:ext cx="6775200" cy="1998711"/>
              </a:xfrm>
              <a:prstGeom prst="rect">
                <a:avLst/>
              </a:prstGeom>
              <a:blipFill rotWithShape="0">
                <a:blip r:embed="rId5"/>
                <a:stretch>
                  <a:fillRect l="-719" b="-51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hape 451"/>
          <p:cNvSpPr txBox="1"/>
          <p:nvPr/>
        </p:nvSpPr>
        <p:spPr>
          <a:xfrm>
            <a:off x="4570100" y="1329151"/>
            <a:ext cx="532800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cxnSp>
        <p:nvCxnSpPr>
          <p:cNvPr id="42" name="Shape 456"/>
          <p:cNvCxnSpPr>
            <a:stCxn id="439" idx="3"/>
          </p:cNvCxnSpPr>
          <p:nvPr/>
        </p:nvCxnSpPr>
        <p:spPr>
          <a:xfrm flipH="1">
            <a:off x="4858579" y="1669869"/>
            <a:ext cx="109401" cy="6060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Rectangle 12"/>
          <p:cNvSpPr/>
          <p:nvPr/>
        </p:nvSpPr>
        <p:spPr>
          <a:xfrm>
            <a:off x="6397227" y="3049625"/>
            <a:ext cx="2424545" cy="16591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b="1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Cost: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ctr"/>
            <a:r>
              <a:rPr lang="en" dirty="0" err="1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lg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t round</a:t>
            </a:r>
            <a:endParaRPr lang="en-US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ctr"/>
            <a:r>
              <a:rPr lang="en" dirty="0" err="1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lg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t communication, 1 </a:t>
            </a:r>
            <a:r>
              <a:rPr lang="en-US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gate computation</a:t>
            </a:r>
            <a:endParaRPr lang="en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3190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Verifiable Shuffles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7" y="847565"/>
            <a:ext cx="8086918" cy="3152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3451" y="3829050"/>
            <a:ext cx="3417570" cy="9029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Bulletproofs:</a:t>
            </a:r>
          </a:p>
          <a:p>
            <a:pPr algn="ctr"/>
            <a:r>
              <a:rPr lang="en-US" dirty="0"/>
              <a:t>First log(n) verifiable shuffle without trusted setup</a:t>
            </a:r>
          </a:p>
        </p:txBody>
      </p:sp>
      <p:sp>
        <p:nvSpPr>
          <p:cNvPr id="8" name="Rectangle 7"/>
          <p:cNvSpPr/>
          <p:nvPr/>
        </p:nvSpPr>
        <p:spPr>
          <a:xfrm>
            <a:off x="3403466" y="1001870"/>
            <a:ext cx="317754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 NIZKs that inputs and outputs are the same </a:t>
            </a:r>
          </a:p>
        </p:txBody>
      </p:sp>
    </p:spTree>
    <p:extLst>
      <p:ext uri="{BB962C8B-B14F-4D97-AF65-F5344CB8AC3E}">
        <p14:creationId xmlns:p14="http://schemas.microsoft.com/office/powerpoint/2010/main" val="8013299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2D8D-005E-534A-A869-AB64C638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8641-8B65-D048-B678-28D2351E25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into libsecp256k1 (Bitcoin library)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Amazing work by Andrew Poelstra, Pieter </a:t>
            </a:r>
            <a:r>
              <a:rPr lang="en-US" dirty="0" err="1"/>
              <a:t>Wuille</a:t>
            </a:r>
            <a:r>
              <a:rPr lang="en-US" dirty="0"/>
              <a:t>, Peter </a:t>
            </a:r>
            <a:r>
              <a:rPr lang="en-US" dirty="0" err="1"/>
              <a:t>Dettman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Constant time prover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Fast verifier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other implementations started/planned</a:t>
            </a:r>
          </a:p>
          <a:p>
            <a:pPr marL="0" lvl="1" indent="0">
              <a:buNone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73440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BCA4-C6B8-544B-80D9-CAB223F3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Verification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B2DD8C-11E9-F540-82B5-361F218A59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8776" y="847565"/>
            <a:ext cx="1893083" cy="37592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9F334D3-CF1F-2F4B-8821-CA6CF78E479B}"/>
              </a:ext>
            </a:extLst>
          </p:cNvPr>
          <p:cNvSpPr/>
          <p:nvPr/>
        </p:nvSpPr>
        <p:spPr>
          <a:xfrm>
            <a:off x="3413760" y="1914144"/>
            <a:ext cx="1950720" cy="1377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FE5D58-DAEB-B445-B318-6B82481018AD}"/>
                  </a:ext>
                </a:extLst>
              </p:cNvPr>
              <p:cNvSpPr/>
              <p:nvPr/>
            </p:nvSpPr>
            <p:spPr>
              <a:xfrm>
                <a:off x="5827776" y="1962912"/>
                <a:ext cx="2926080" cy="15118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 panose="02040503050406030204" pitchFamily="18" charset="0"/>
                  </a:rPr>
                  <a:t>1 Big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Multiexponentiation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FE5D58-DAEB-B445-B318-6B8248101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76" y="1962912"/>
                <a:ext cx="2926080" cy="1511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93303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3B7E-DB98-8542-BAD3-BFDCF8BA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Multiexponentiation</a:t>
            </a:r>
            <a:r>
              <a:rPr lang="en-US" dirty="0"/>
              <a:t> is sublinear N/log(N)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E50BF3-1B77-EA40-B666-019DF1A4FD9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61562280"/>
              </p:ext>
            </p:extLst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9423644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B281-1D32-5744-B2EE-C12FAF13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err="1"/>
              <a:t>Verificiation</a:t>
            </a:r>
            <a:r>
              <a:rPr lang="en-US" dirty="0"/>
              <a:t> (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Garray</a:t>
            </a:r>
            <a:r>
              <a:rPr lang="en-US" dirty="0"/>
              <a:t>, Rabin)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BE8010-0757-0947-AFC6-F1DA86BECD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87944" y="1825942"/>
                <a:ext cx="3213987" cy="13712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2</a:t>
                </a:r>
                <a:r>
                  <a:rPr lang="en-US" b="0" i="1" dirty="0">
                    <a:latin typeface="Cambria Math" panose="02040503050406030204" pitchFamily="18" charset="0"/>
                  </a:rPr>
                  <a:t> Big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Multiexponentiation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BE8010-0757-0947-AFC6-F1DA86BEC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87944" y="1825942"/>
                <a:ext cx="3213987" cy="1371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D2BE525B-BBAE-FB47-9C1A-0B06A9AA8262}"/>
              </a:ext>
            </a:extLst>
          </p:cNvPr>
          <p:cNvSpPr/>
          <p:nvPr/>
        </p:nvSpPr>
        <p:spPr>
          <a:xfrm>
            <a:off x="3873605" y="2017775"/>
            <a:ext cx="1304544" cy="987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F5029293-395D-954A-B699-E2758C7B0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645" y="1825942"/>
                <a:ext cx="3555363" cy="137121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600" kern="1200" cap="small" spc="2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88925" indent="-288925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69913" indent="-225425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7013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charset="0"/>
                  <a:buChar char="•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258888" indent="-227013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1 Big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Multiexponentiation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F5029293-395D-954A-B699-E2758C7B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45" y="1825942"/>
                <a:ext cx="3555363" cy="1371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F4F60C-1D2B-B74D-A1D1-64FF9CD7D22D}"/>
                  </a:ext>
                </a:extLst>
              </p:cNvPr>
              <p:cNvSpPr/>
              <p:nvPr/>
            </p:nvSpPr>
            <p:spPr>
              <a:xfrm>
                <a:off x="1450848" y="3779520"/>
                <a:ext cx="3727301" cy="5608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6.4 </a:t>
                </a:r>
                <a:r>
                  <a:rPr lang="en-US" dirty="0" err="1"/>
                  <a:t>ms</a:t>
                </a:r>
                <a:r>
                  <a:rPr lang="en-US" dirty="0"/>
                  <a:t> first verification + 570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 for each additional proof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F4F60C-1D2B-B74D-A1D1-64FF9CD7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48" y="3779520"/>
                <a:ext cx="3727301" cy="5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49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 tools: Vector commitments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Commit(</a:t>
                </a:r>
                <a:r>
                  <a:rPr lang="en-US" b="1" dirty="0" err="1"/>
                  <a:t>x</a:t>
                </a:r>
                <a:r>
                  <a:rPr lang="en-US" dirty="0" err="1"/>
                  <a:t>;r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 independent and random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Message space: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Commitment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Perfectly hiding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Binding under the discrete log assumption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42" t="-324" b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548727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 tools: Inner product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Argument that &lt;</a:t>
                </a:r>
                <a:r>
                  <a:rPr lang="en-US" b="1" dirty="0" err="1"/>
                  <a:t>a,b</a:t>
                </a:r>
                <a:r>
                  <a:rPr lang="en-US" dirty="0"/>
                  <a:t>&gt;=c with </a:t>
                </a:r>
                <a:r>
                  <a:rPr lang="en-US" b="1" dirty="0" err="1"/>
                  <a:t>a,b</a:t>
                </a:r>
                <a:r>
                  <a:rPr lang="en-US" b="1" dirty="0"/>
                  <a:t> </a:t>
                </a:r>
                <a:r>
                  <a:rPr lang="en-US" dirty="0"/>
                  <a:t>vectors of size n</a:t>
                </a:r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Logarithmic in </a:t>
                </a:r>
                <a:r>
                  <a:rPr lang="en-US" b="1" dirty="0"/>
                  <a:t>n </a:t>
                </a:r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b="1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Commit to </a:t>
                </a:r>
                <a:r>
                  <a:rPr lang="en-US" b="1" dirty="0" err="1"/>
                  <a:t>a,b</a:t>
                </a:r>
                <a:r>
                  <a:rPr lang="en-US" dirty="0" err="1"/>
                  <a:t>,c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b="1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Original size 6 Log</a:t>
                </a:r>
                <a:r>
                  <a:rPr lang="en-US" baseline="-25000" dirty="0"/>
                  <a:t>2</a:t>
                </a:r>
                <a:r>
                  <a:rPr lang="en-US" dirty="0"/>
                  <a:t>(n) with Log</a:t>
                </a:r>
                <a:r>
                  <a:rPr lang="en-US" baseline="-25000" dirty="0"/>
                  <a:t>2</a:t>
                </a:r>
                <a:r>
                  <a:rPr lang="en-US" dirty="0"/>
                  <a:t>(n) rounds</a:t>
                </a:r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Public coin -&gt; Fiat Shamir to make it non-interactive</a:t>
                </a:r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Improved to 2 Log</a:t>
                </a:r>
                <a:r>
                  <a:rPr lang="en-US" baseline="-25000" dirty="0"/>
                  <a:t>2</a:t>
                </a:r>
                <a:r>
                  <a:rPr lang="en-US" dirty="0"/>
                  <a:t>(n)</a:t>
                </a:r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endParaRPr lang="en-US" dirty="0"/>
              </a:p>
              <a:p>
                <a:pPr marL="231775" lvl="1" indent="-28575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Char char="•"/>
                </a:pPr>
                <a:r>
                  <a:rPr lang="en-US" dirty="0"/>
                  <a:t>Not zero-knowledge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42" t="-810" b="-1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24805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79" y="894342"/>
            <a:ext cx="3729068" cy="462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85" y="326532"/>
            <a:ext cx="7707862" cy="488024"/>
          </a:xfrm>
        </p:spPr>
        <p:txBody>
          <a:bodyPr/>
          <a:lstStyle/>
          <a:p>
            <a:r>
              <a:rPr lang="en-US" dirty="0"/>
              <a:t>Bulletproofs: Inner Product argument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25" y="3827973"/>
            <a:ext cx="6952176" cy="46219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532979" y="1356536"/>
            <a:ext cx="964601" cy="247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32979" y="1356536"/>
            <a:ext cx="1421801" cy="247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87048" y="1276750"/>
            <a:ext cx="442733" cy="2666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355690" y="1356535"/>
            <a:ext cx="6425" cy="2586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8530" y="1356535"/>
                <a:ext cx="2729345" cy="88669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530" y="1356535"/>
                <a:ext cx="2729345" cy="8866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07802" y="2649942"/>
                <a:ext cx="2729345" cy="88669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802" y="2649942"/>
                <a:ext cx="2729345" cy="8866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3643745" y="3169291"/>
            <a:ext cx="2976020" cy="6586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65930" y="3264981"/>
            <a:ext cx="399522" cy="562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0997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is neither confidential or anonymous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2" y="841943"/>
            <a:ext cx="8424789" cy="3887574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799920" y="3622210"/>
            <a:ext cx="2379215" cy="414670"/>
          </a:xfrm>
          <a:prstGeom prst="donut">
            <a:avLst>
              <a:gd name="adj" fmla="val 121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7763503" y="3584084"/>
            <a:ext cx="893135" cy="490922"/>
          </a:xfrm>
          <a:prstGeom prst="donut">
            <a:avLst>
              <a:gd name="adj" fmla="val 163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72269" y="3143745"/>
            <a:ext cx="818708" cy="478465"/>
          </a:xfrm>
          <a:prstGeom prst="donut">
            <a:avLst>
              <a:gd name="adj" fmla="val 18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970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79" y="894342"/>
            <a:ext cx="3729068" cy="462194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960738" y="947184"/>
            <a:ext cx="3077028" cy="1004715"/>
            <a:chOff x="1960738" y="1003436"/>
            <a:chExt cx="3077028" cy="1004715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1960738" y="1411924"/>
              <a:ext cx="1883151" cy="5661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430613" y="1332728"/>
              <a:ext cx="2177294" cy="6754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786729" y="1033314"/>
              <a:ext cx="390313" cy="41678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586394" y="1003436"/>
              <a:ext cx="451372" cy="446317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85" y="326532"/>
            <a:ext cx="7707862" cy="488024"/>
          </a:xfrm>
        </p:spPr>
        <p:txBody>
          <a:bodyPr/>
          <a:lstStyle/>
          <a:p>
            <a:r>
              <a:rPr lang="en-US" dirty="0"/>
              <a:t>Bulletproofs : Inner Product argument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4" y="4437509"/>
            <a:ext cx="6142316" cy="462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25" y="1664482"/>
            <a:ext cx="2657858" cy="465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742" y="1664482"/>
            <a:ext cx="2657859" cy="4622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25" y="2392800"/>
            <a:ext cx="2044154" cy="3797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85" y="3014412"/>
            <a:ext cx="2891676" cy="462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425" y="3827973"/>
            <a:ext cx="6952176" cy="462194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103120" y="847564"/>
            <a:ext cx="3037012" cy="867092"/>
            <a:chOff x="2103120" y="847564"/>
            <a:chExt cx="3037012" cy="86709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2103120" y="996175"/>
              <a:ext cx="1396132" cy="718481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6" idx="3"/>
            </p:cNvCxnSpPr>
            <p:nvPr/>
          </p:nvCxnSpPr>
          <p:spPr>
            <a:xfrm flipH="1">
              <a:off x="2562448" y="1099187"/>
              <a:ext cx="2297631" cy="615469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3447834" y="877442"/>
              <a:ext cx="338895" cy="36047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812029" y="847564"/>
              <a:ext cx="328103" cy="29479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/>
          <p:cNvSpPr/>
          <p:nvPr/>
        </p:nvSpPr>
        <p:spPr>
          <a:xfrm>
            <a:off x="1691640" y="3768500"/>
            <a:ext cx="1371600" cy="70165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ular Callout 55"/>
          <p:cNvSpPr/>
          <p:nvPr/>
        </p:nvSpPr>
        <p:spPr>
          <a:xfrm>
            <a:off x="1643627" y="3338956"/>
            <a:ext cx="1837641" cy="318717"/>
          </a:xfrm>
          <a:prstGeom prst="wedgeRoundRectCallout">
            <a:avLst>
              <a:gd name="adj1" fmla="val -13991"/>
              <a:gd name="adj2" fmla="val 8401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generator</a:t>
            </a:r>
          </a:p>
        </p:txBody>
      </p:sp>
      <p:sp>
        <p:nvSpPr>
          <p:cNvPr id="57" name="Oval 56"/>
          <p:cNvSpPr/>
          <p:nvPr/>
        </p:nvSpPr>
        <p:spPr>
          <a:xfrm>
            <a:off x="2949979" y="3622871"/>
            <a:ext cx="1673499" cy="70165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ular Callout 57"/>
          <p:cNvSpPr/>
          <p:nvPr/>
        </p:nvSpPr>
        <p:spPr>
          <a:xfrm>
            <a:off x="3127069" y="3156812"/>
            <a:ext cx="1837641" cy="318717"/>
          </a:xfrm>
          <a:prstGeom prst="wedgeRoundRectCallout">
            <a:avLst>
              <a:gd name="adj1" fmla="val -13991"/>
              <a:gd name="adj2" fmla="val 8401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witness</a:t>
            </a:r>
          </a:p>
        </p:txBody>
      </p:sp>
    </p:spTree>
    <p:extLst>
      <p:ext uri="{BB962C8B-B14F-4D97-AF65-F5344CB8AC3E}">
        <p14:creationId xmlns:p14="http://schemas.microsoft.com/office/powerpoint/2010/main" val="6831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6" grpId="0" animBg="1"/>
      <p:bldP spid="57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79" y="894342"/>
            <a:ext cx="3729068" cy="462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85" y="326532"/>
            <a:ext cx="7707862" cy="488024"/>
          </a:xfrm>
        </p:spPr>
        <p:txBody>
          <a:bodyPr/>
          <a:lstStyle/>
          <a:p>
            <a:r>
              <a:rPr lang="en-US" dirty="0"/>
              <a:t>Bulletproofs: Inner Product argument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25" y="3827973"/>
            <a:ext cx="6952176" cy="46219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532979" y="1356536"/>
            <a:ext cx="964601" cy="247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32979" y="1356536"/>
            <a:ext cx="1421801" cy="2471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87048" y="1276750"/>
            <a:ext cx="442733" cy="2666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355690" y="1356535"/>
            <a:ext cx="6425" cy="2586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52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5612-5187-FC4F-BE1E-5F8B3F07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 argument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57A72-3152-1946-BCDC-C527ED42D71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[: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e>
                            </m:d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[: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</m:e>
                            </m:d>
                          </m:sub>
                        </m:sSub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=.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Proof: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Random challenge by the verifier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/>
                  <a:t>Verifier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057A72-3152-1946-BCDC-C527ED42D7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480" t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21058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lvl="1" indent="-342900" algn="ctr">
              <a:buClrTx/>
            </a:pPr>
            <a:r>
              <a:rPr lang="en-US" dirty="0">
                <a:hlinkClick r:id="rId2"/>
              </a:rPr>
              <a:t>https://crypto.stanford.edu/bulletproofs</a:t>
            </a:r>
            <a:endParaRPr lang="en-US" dirty="0"/>
          </a:p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https://crypto.stanford.edu/~</a:t>
            </a:r>
            <a:r>
              <a:rPr lang="en-US">
                <a:hlinkClick r:id="rId3"/>
              </a:rPr>
              <a:t>buenz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4101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inner product argument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0,2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−1]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0,1}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)=0↔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⟨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−1)</m:t>
                    </m:r>
                    <m:r>
                      <a:rPr lang="en-US" i="1">
                        <a:latin typeface="Cambria Math" charset="0"/>
                      </a:rPr>
                      <m:t>∘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⟩=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=0</m:t>
                    </m:r>
                    <m:r>
                      <a:rPr lang="en-US" i="1">
                        <a:latin typeface="Cambria Math" charset="0"/>
                      </a:rPr>
                      <m:t>→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∘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)=0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charset="0"/>
                      </a:rPr>
                      <m:t>∘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1,2,4,…,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=&lt;</m:t>
                    </m:r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 ∈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ℤ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X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v in range.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Proof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g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b="0" i="0" smtClean="0">
                        <a:latin typeface="Cambria Math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42" t="-2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8452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3299-2881-E94E-ACBF-2720D405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Transaction amounts available in the 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E402-91F6-F348-B70D-12AC6559D6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742" y="1100071"/>
            <a:ext cx="7700963" cy="3759042"/>
          </a:xfrm>
        </p:spPr>
        <p:txBody>
          <a:bodyPr/>
          <a:lstStyle/>
          <a:p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Everyone can see the payer, payee, and </a:t>
            </a:r>
            <a:r>
              <a:rPr lang="en-US" sz="2400" b="1" u="sng" cap="none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Business implications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spcBef>
                <a:spcPts val="1872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ompany pays employees in Bitcoin </a:t>
            </a:r>
            <a:b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	⇒ all salaries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public</a:t>
            </a:r>
          </a:p>
          <a:p>
            <a:pPr>
              <a:spcBef>
                <a:spcPts val="1872"/>
              </a:spcBef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Public supply chain prices: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does Ford pay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supplier for tires?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74D6F-99D0-D84D-ABB9-9EC30628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3228582"/>
            <a:ext cx="3683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4" y="908685"/>
            <a:ext cx="8280152" cy="3820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0520" y="3395779"/>
            <a:ext cx="882503" cy="198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30000" dirty="0"/>
              <a:t>533</a:t>
            </a:r>
            <a:r>
              <a:rPr lang="en-US" dirty="0"/>
              <a:t>h</a:t>
            </a:r>
            <a:r>
              <a:rPr lang="en-US" baseline="30000" dirty="0"/>
              <a:t>r1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70521" y="3745318"/>
            <a:ext cx="882502" cy="212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30000" dirty="0"/>
              <a:t>1478</a:t>
            </a:r>
            <a:r>
              <a:rPr lang="en-US" dirty="0"/>
              <a:t>h</a:t>
            </a:r>
            <a:r>
              <a:rPr lang="en-US" baseline="30000" dirty="0"/>
              <a:t>r2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70381" y="3395780"/>
            <a:ext cx="872083" cy="198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30000" dirty="0"/>
              <a:t>10</a:t>
            </a:r>
            <a:r>
              <a:rPr lang="en-US" dirty="0"/>
              <a:t>h</a:t>
            </a:r>
            <a:r>
              <a:rPr lang="en-US" baseline="30000" dirty="0"/>
              <a:t>r3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70382" y="3745318"/>
            <a:ext cx="872084" cy="212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US" baseline="30000" dirty="0"/>
              <a:t>2000</a:t>
            </a:r>
            <a:r>
              <a:rPr lang="en-US" dirty="0"/>
              <a:t>h</a:t>
            </a:r>
            <a:r>
              <a:rPr lang="en-US" baseline="30000" dirty="0"/>
              <a:t>r4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70381" y="4283953"/>
            <a:ext cx="999461" cy="276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93160" y="2449769"/>
            <a:ext cx="347334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Sum of </a:t>
            </a:r>
            <a:r>
              <a:rPr lang="en-US" dirty="0" err="1"/>
              <a:t>inputs≥Sum</a:t>
            </a:r>
            <a:r>
              <a:rPr lang="en-US" dirty="0"/>
              <a:t> of outputs?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8943" y="2449769"/>
            <a:ext cx="210352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Outputs positive?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1648691" y="4231309"/>
            <a:ext cx="3643745" cy="872836"/>
          </a:xfrm>
          <a:prstGeom prst="wedgeEllipseCallout">
            <a:avLst>
              <a:gd name="adj1" fmla="val 15565"/>
              <a:gd name="adj2" fmla="val -771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Pedersen commitment:</a:t>
            </a:r>
          </a:p>
          <a:p>
            <a:pPr algn="ctr"/>
            <a:r>
              <a:rPr lang="en-US" dirty="0"/>
              <a:t>Commit(</a:t>
            </a:r>
            <a:r>
              <a:rPr lang="en-US" dirty="0" err="1"/>
              <a:t>x;r</a:t>
            </a:r>
            <a:r>
              <a:rPr lang="en-US" dirty="0"/>
              <a:t>)=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 err="1"/>
              <a:t>h</a:t>
            </a:r>
            <a:r>
              <a:rPr lang="en-US" baseline="30000" dirty="0" err="1"/>
              <a:t>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133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Transactions [Maxwell 2016]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Confidential Transactions are structured like Bitcoin transactions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Transaction amounts are hidden</a:t>
            </a:r>
          </a:p>
          <a:p>
            <a:pPr lvl="2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Compatible with Bitcoin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Transaction graph is still public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Public verifiability of transaction validity 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0169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 of Knowledge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60" y="2217972"/>
            <a:ext cx="1159051" cy="132779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18847" y="2580640"/>
            <a:ext cx="4544513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0948" y="2238850"/>
                <a:ext cx="5446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“c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is a commitment to a positive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48" y="2238850"/>
                <a:ext cx="54469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2018846" y="3241040"/>
            <a:ext cx="454451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69920" y="2871708"/>
            <a:ext cx="19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“Prove </a:t>
            </a:r>
            <a:r>
              <a:rPr lang="en-US" dirty="0"/>
              <a:t>it”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69920" y="3488792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018846" y="3901440"/>
            <a:ext cx="4473394" cy="11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18846" y="4368800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69920" y="4009628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loud Callout 36"/>
              <p:cNvSpPr/>
              <p:nvPr/>
            </p:nvSpPr>
            <p:spPr>
              <a:xfrm>
                <a:off x="5874327" y="611114"/>
                <a:ext cx="2937163" cy="1418828"/>
              </a:xfrm>
              <a:prstGeom prst="cloudCallout">
                <a:avLst>
                  <a:gd name="adj1" fmla="val 11029"/>
                  <a:gd name="adj2" fmla="val 61589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 idea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algn="ctr"/>
                <a:r>
                  <a:rPr lang="en-US" dirty="0"/>
                  <a:t>But it’s positive and Peggy must know it</a:t>
                </a:r>
              </a:p>
            </p:txBody>
          </p:sp>
        </mc:Choice>
        <mc:Fallback xmlns="">
          <p:sp>
            <p:nvSpPr>
              <p:cNvPr id="37" name="Cloud Callout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327" y="611114"/>
                <a:ext cx="2937163" cy="1418828"/>
              </a:xfrm>
              <a:prstGeom prst="cloudCallout">
                <a:avLst>
                  <a:gd name="adj1" fmla="val 11029"/>
                  <a:gd name="adj2" fmla="val 61589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rved Right Arrow 37"/>
          <p:cNvSpPr/>
          <p:nvPr/>
        </p:nvSpPr>
        <p:spPr>
          <a:xfrm>
            <a:off x="1062997" y="3913380"/>
            <a:ext cx="657001" cy="61976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0924" y="3488792"/>
            <a:ext cx="8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Peggy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02873" y="3597732"/>
            <a:ext cx="8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8846" y="1388021"/>
                <a:ext cx="3477491" cy="58412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aka. Range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0,2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46" y="1388021"/>
                <a:ext cx="3477491" cy="5841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4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/>
              <a:t>Non-Interactive Zero Knowledge Proof of Knowledge (NIZK)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63360" y="3617039"/>
                <a:ext cx="1925782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Victor checks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  <a:p>
                <a:r>
                  <a:rPr lang="en-US" dirty="0"/>
                  <a:t>for c and is convinced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positive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60" y="3617039"/>
                <a:ext cx="1925782" cy="1354217"/>
              </a:xfrm>
              <a:prstGeom prst="rect">
                <a:avLst/>
              </a:prstGeom>
              <a:blipFill rotWithShape="0">
                <a:blip r:embed="rId4"/>
                <a:stretch>
                  <a:fillRect l="-2848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c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19417" t="-262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743" y="3544225"/>
                <a:ext cx="2733432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Peggy creates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 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43" y="3544225"/>
                <a:ext cx="2733432" cy="823880"/>
              </a:xfrm>
              <a:prstGeom prst="rect">
                <a:avLst/>
              </a:prstGeom>
              <a:blipFill rotWithShape="0">
                <a:blip r:embed="rId6"/>
                <a:stretch>
                  <a:fillRect l="-1782" b="-50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08763" y="1295450"/>
            <a:ext cx="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CRS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68032" y="1648691"/>
            <a:ext cx="2038286" cy="11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84618" y="1648691"/>
            <a:ext cx="2172326" cy="1399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775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 (1)</Template>
  <TotalTime>37734</TotalTime>
  <Words>1676</Words>
  <Application>Microsoft Macintosh PowerPoint</Application>
  <PresentationFormat>On-screen Show (16:9)</PresentationFormat>
  <Paragraphs>382</Paragraphs>
  <Slides>44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Source Sans Pro</vt:lpstr>
      <vt:lpstr>Source Sans Pro Semibold</vt:lpstr>
      <vt:lpstr>Trebuchet MS</vt:lpstr>
      <vt:lpstr>Wingdings</vt:lpstr>
      <vt:lpstr>SU_Preso_16x9_v6</vt:lpstr>
      <vt:lpstr>SU_Template_TopBar</vt:lpstr>
      <vt:lpstr>Bulletproofs</vt:lpstr>
      <vt:lpstr>Bitcoin Transactions</vt:lpstr>
      <vt:lpstr>Validity of a Bitcoin transaction</vt:lpstr>
      <vt:lpstr>Bitcoin is neither confidential or anonymous </vt:lpstr>
      <vt:lpstr>Transaction amounts available in the clear</vt:lpstr>
      <vt:lpstr>Confidential Transactions</vt:lpstr>
      <vt:lpstr>Confidential Transactions [Maxwell 2016]</vt:lpstr>
      <vt:lpstr>Zero Knowledge Proof of Knowledge</vt:lpstr>
      <vt:lpstr>Non-Interactive Zero Knowledge Proof of Knowledge (NIZK)</vt:lpstr>
      <vt:lpstr>Concrete Range Proof using bit commitments</vt:lpstr>
      <vt:lpstr>Linear range proofs</vt:lpstr>
      <vt:lpstr> What about other range proofs?</vt:lpstr>
      <vt:lpstr>Preprocessing SNARKs (GGPR 13)</vt:lpstr>
      <vt:lpstr>Preprocessing SNARKs with Trusted Setup (GGPR 13)</vt:lpstr>
      <vt:lpstr>Preprocessing SNARK: Malicious Setup</vt:lpstr>
      <vt:lpstr>SNARKs for range proof</vt:lpstr>
      <vt:lpstr>The problems with trusted setup in cryptocurrencies</vt:lpstr>
      <vt:lpstr>What about CS-Proofs/STARKs?</vt:lpstr>
      <vt:lpstr>Bootle et al. 16: Log-sized proofs for Arithmetic Circuits</vt:lpstr>
      <vt:lpstr>Bulletproofs</vt:lpstr>
      <vt:lpstr>Bulletproofs proof size (1 Range Proof)</vt:lpstr>
      <vt:lpstr>Bulletproofs proof size (2 Proofs)</vt:lpstr>
      <vt:lpstr>Bulletproofs proof size (10 Proofs)</vt:lpstr>
      <vt:lpstr>Non-Interactive Zero Knowledge Proof of Knowledge (NIZK)</vt:lpstr>
      <vt:lpstr>Bulletproofs MPC</vt:lpstr>
      <vt:lpstr>Bulletproofs for Confidential Transactions/Mimblewimble</vt:lpstr>
      <vt:lpstr>Proof size for circuits vs. SNARKs/STARKs</vt:lpstr>
      <vt:lpstr>Comparing Proof Systems (Oversimplified)</vt:lpstr>
      <vt:lpstr>Bulletproofs for Solvency Proofs (Dagher et al. 15)</vt:lpstr>
      <vt:lpstr>Bulletproofs for Smart Contracts</vt:lpstr>
      <vt:lpstr>Refereed model</vt:lpstr>
      <vt:lpstr>Bulletproofs for Verifiable Shuffles</vt:lpstr>
      <vt:lpstr>Bulletproofs Implementation</vt:lpstr>
      <vt:lpstr>Improving Verification</vt:lpstr>
      <vt:lpstr>Multiexponentiation is sublinear N/log(N)</vt:lpstr>
      <vt:lpstr>Batch Verificiation (Bellare, Garray, Rabin)</vt:lpstr>
      <vt:lpstr>Bulletproof tools: Vector commitments</vt:lpstr>
      <vt:lpstr>Bulletproof tools: Inner product argument</vt:lpstr>
      <vt:lpstr>Bulletproofs: Inner Product argument</vt:lpstr>
      <vt:lpstr>Bulletproofs : Inner Product argument</vt:lpstr>
      <vt:lpstr>Bulletproofs: Inner Product argument</vt:lpstr>
      <vt:lpstr>Inner product argument</vt:lpstr>
      <vt:lpstr>Thank you!</vt:lpstr>
      <vt:lpstr>Using the inner product argument</vt:lpstr>
    </vt:vector>
  </TitlesOfParts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 Transactions for Bitcoin</dc:title>
  <dc:creator>Benedikt Bunz</dc:creator>
  <dc:description>2012 PowerPoint template redesign</dc:description>
  <cp:lastModifiedBy>Benedikt Bunz</cp:lastModifiedBy>
  <cp:revision>188</cp:revision>
  <cp:lastPrinted>2017-05-02T10:59:40Z</cp:lastPrinted>
  <dcterms:created xsi:type="dcterms:W3CDTF">2017-04-09T23:57:51Z</dcterms:created>
  <dcterms:modified xsi:type="dcterms:W3CDTF">2018-03-26T16:01:34Z</dcterms:modified>
</cp:coreProperties>
</file>